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1.svg" ContentType="image/svg+xml"/>
  <Override PartName="/ppt/media/image13.svg" ContentType="image/svg+xml"/>
  <Override PartName="/ppt/media/image15.svg" ContentType="image/svg+xml"/>
  <Override PartName="/ppt/media/image17.svg" ContentType="image/svg+xml"/>
  <Override PartName="/ppt/media/image19.svg" ContentType="image/svg+xml"/>
  <Override PartName="/ppt/media/image2.svg" ContentType="image/svg+xml"/>
  <Override PartName="/ppt/media/image21.svg" ContentType="image/svg+xml"/>
  <Override PartName="/ppt/media/image23.svg" ContentType="image/svg+xml"/>
  <Override PartName="/ppt/media/image25.svg" ContentType="image/svg+xml"/>
  <Override PartName="/ppt/media/image27.svg" ContentType="image/svg+xml"/>
  <Override PartName="/ppt/media/image29.svg" ContentType="image/svg+xml"/>
  <Override PartName="/ppt/media/image31.svg" ContentType="image/svg+xml"/>
  <Override PartName="/ppt/media/image32.svg" ContentType="image/svg+xml"/>
  <Override PartName="/ppt/media/image33.svg" ContentType="image/svg+xml"/>
  <Override PartName="/ppt/media/image34.svg" ContentType="image/svg+xml"/>
  <Override PartName="/ppt/media/image36.svg" ContentType="image/svg+xml"/>
  <Override PartName="/ppt/media/image38.svg" ContentType="image/svg+xml"/>
  <Override PartName="/ppt/media/image40.svg" ContentType="image/svg+xml"/>
  <Override PartName="/ppt/media/image42.svg" ContentType="image/svg+xml"/>
  <Override PartName="/ppt/media/image44.svg" ContentType="image/svg+xml"/>
  <Override PartName="/ppt/media/image5.svg" ContentType="image/svg+xml"/>
  <Override PartName="/ppt/media/image7.svg" ContentType="image/svg+xml"/>
  <Override PartName="/ppt/media/image9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9" r:id="rId5"/>
    <p:sldId id="261" r:id="rId6"/>
    <p:sldId id="263" r:id="rId7"/>
    <p:sldId id="264" r:id="rId8"/>
    <p:sldId id="265" r:id="rId9"/>
    <p:sldId id="267" r:id="rId10"/>
    <p:sldId id="270" r:id="rId11"/>
    <p:sldId id="266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4" userDrawn="1">
          <p15:clr>
            <a:srgbClr val="A4A3A4"/>
          </p15:clr>
        </p15:guide>
        <p15:guide id="2" pos="38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054"/>
        <p:guide pos="380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2" Type="http://schemas.openxmlformats.org/officeDocument/2006/relationships/slideLayout" Target="../slideLayouts/slideLayout1.xml"/><Relationship Id="rId21" Type="http://schemas.openxmlformats.org/officeDocument/2006/relationships/tags" Target="../tags/tag72.xml"/><Relationship Id="rId20" Type="http://schemas.openxmlformats.org/officeDocument/2006/relationships/image" Target="../media/image11.svg"/><Relationship Id="rId2" Type="http://schemas.openxmlformats.org/officeDocument/2006/relationships/image" Target="../media/image2.svg"/><Relationship Id="rId19" Type="http://schemas.openxmlformats.org/officeDocument/2006/relationships/image" Target="../media/image10.png"/><Relationship Id="rId18" Type="http://schemas.openxmlformats.org/officeDocument/2006/relationships/image" Target="../media/image9.svg"/><Relationship Id="rId17" Type="http://schemas.openxmlformats.org/officeDocument/2006/relationships/image" Target="../media/image8.png"/><Relationship Id="rId16" Type="http://schemas.openxmlformats.org/officeDocument/2006/relationships/image" Target="../media/image7.svg"/><Relationship Id="rId15" Type="http://schemas.openxmlformats.org/officeDocument/2006/relationships/image" Target="../media/image6.png"/><Relationship Id="rId14" Type="http://schemas.openxmlformats.org/officeDocument/2006/relationships/image" Target="../media/image5.svg"/><Relationship Id="rId13" Type="http://schemas.openxmlformats.org/officeDocument/2006/relationships/image" Target="../media/image4.png"/><Relationship Id="rId12" Type="http://schemas.openxmlformats.org/officeDocument/2006/relationships/tags" Target="../tags/tag71.xml"/><Relationship Id="rId11" Type="http://schemas.openxmlformats.org/officeDocument/2006/relationships/image" Target="../media/image3.emf"/><Relationship Id="rId10" Type="http://schemas.openxmlformats.org/officeDocument/2006/relationships/tags" Target="../tags/tag70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png"/><Relationship Id="rId8" Type="http://schemas.openxmlformats.org/officeDocument/2006/relationships/image" Target="../media/image2.svg"/><Relationship Id="rId7" Type="http://schemas.openxmlformats.org/officeDocument/2006/relationships/image" Target="../media/image1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tags" Target="../tags/tag91.xml"/><Relationship Id="rId3" Type="http://schemas.openxmlformats.org/officeDocument/2006/relationships/image" Target="../media/image3.emf"/><Relationship Id="rId2" Type="http://schemas.openxmlformats.org/officeDocument/2006/relationships/tags" Target="../tags/tag90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92.xml"/><Relationship Id="rId12" Type="http://schemas.openxmlformats.org/officeDocument/2006/relationships/image" Target="../media/image5.svg"/><Relationship Id="rId11" Type="http://schemas.openxmlformats.org/officeDocument/2006/relationships/image" Target="../media/image4.png"/><Relationship Id="rId10" Type="http://schemas.openxmlformats.org/officeDocument/2006/relationships/image" Target="../media/image15.svg"/><Relationship Id="rId1" Type="http://schemas.openxmlformats.org/officeDocument/2006/relationships/tags" Target="../tags/tag89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png"/><Relationship Id="rId8" Type="http://schemas.openxmlformats.org/officeDocument/2006/relationships/image" Target="../media/image21.svg"/><Relationship Id="rId7" Type="http://schemas.openxmlformats.org/officeDocument/2006/relationships/image" Target="../media/image20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Relationship Id="rId3" Type="http://schemas.openxmlformats.org/officeDocument/2006/relationships/image" Target="../media/image16.png"/><Relationship Id="rId2" Type="http://schemas.openxmlformats.org/officeDocument/2006/relationships/tags" Target="../tags/tag93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94.xml"/><Relationship Id="rId10" Type="http://schemas.openxmlformats.org/officeDocument/2006/relationships/image" Target="../media/image42.svg"/><Relationship Id="rId1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png"/><Relationship Id="rId8" Type="http://schemas.openxmlformats.org/officeDocument/2006/relationships/image" Target="../media/image21.svg"/><Relationship Id="rId7" Type="http://schemas.openxmlformats.org/officeDocument/2006/relationships/image" Target="../media/image20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Relationship Id="rId3" Type="http://schemas.openxmlformats.org/officeDocument/2006/relationships/image" Target="../media/image16.png"/><Relationship Id="rId2" Type="http://schemas.openxmlformats.org/officeDocument/2006/relationships/tags" Target="../tags/tag95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96.xml"/><Relationship Id="rId10" Type="http://schemas.openxmlformats.org/officeDocument/2006/relationships/image" Target="../media/image42.svg"/><Relationship Id="rId1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43.png"/><Relationship Id="rId8" Type="http://schemas.openxmlformats.org/officeDocument/2006/relationships/image" Target="../media/image29.svg"/><Relationship Id="rId7" Type="http://schemas.openxmlformats.org/officeDocument/2006/relationships/image" Target="../media/image20.png"/><Relationship Id="rId6" Type="http://schemas.openxmlformats.org/officeDocument/2006/relationships/image" Target="../media/image27.svg"/><Relationship Id="rId5" Type="http://schemas.openxmlformats.org/officeDocument/2006/relationships/image" Target="../media/image18.png"/><Relationship Id="rId4" Type="http://schemas.openxmlformats.org/officeDocument/2006/relationships/image" Target="../media/image25.svg"/><Relationship Id="rId3" Type="http://schemas.openxmlformats.org/officeDocument/2006/relationships/image" Target="../media/image16.png"/><Relationship Id="rId2" Type="http://schemas.openxmlformats.org/officeDocument/2006/relationships/tags" Target="../tags/tag97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98.xml"/><Relationship Id="rId10" Type="http://schemas.openxmlformats.org/officeDocument/2006/relationships/image" Target="../media/image44.svg"/><Relationship Id="rId1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png"/><Relationship Id="rId8" Type="http://schemas.openxmlformats.org/officeDocument/2006/relationships/image" Target="../media/image15.svg"/><Relationship Id="rId7" Type="http://schemas.openxmlformats.org/officeDocument/2006/relationships/image" Target="../media/image14.png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13.svg"/><Relationship Id="rId3" Type="http://schemas.openxmlformats.org/officeDocument/2006/relationships/image" Target="../media/image12.png"/><Relationship Id="rId2" Type="http://schemas.openxmlformats.org/officeDocument/2006/relationships/tags" Target="../tags/tag73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74.xml"/><Relationship Id="rId10" Type="http://schemas.openxmlformats.org/officeDocument/2006/relationships/image" Target="../media/image5.svg"/><Relationship Id="rId1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png"/><Relationship Id="rId8" Type="http://schemas.openxmlformats.org/officeDocument/2006/relationships/image" Target="../media/image21.svg"/><Relationship Id="rId7" Type="http://schemas.openxmlformats.org/officeDocument/2006/relationships/image" Target="../media/image20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Relationship Id="rId3" Type="http://schemas.openxmlformats.org/officeDocument/2006/relationships/image" Target="../media/image16.png"/><Relationship Id="rId2" Type="http://schemas.openxmlformats.org/officeDocument/2006/relationships/tags" Target="../tags/tag75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76.xml"/><Relationship Id="rId10" Type="http://schemas.openxmlformats.org/officeDocument/2006/relationships/image" Target="../media/image23.svg"/><Relationship Id="rId1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30.png"/><Relationship Id="rId8" Type="http://schemas.openxmlformats.org/officeDocument/2006/relationships/image" Target="../media/image29.svg"/><Relationship Id="rId7" Type="http://schemas.openxmlformats.org/officeDocument/2006/relationships/image" Target="../media/image28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Relationship Id="rId3" Type="http://schemas.openxmlformats.org/officeDocument/2006/relationships/image" Target="../media/image24.png"/><Relationship Id="rId2" Type="http://schemas.openxmlformats.org/officeDocument/2006/relationships/tags" Target="../tags/tag77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78.xml"/><Relationship Id="rId10" Type="http://schemas.openxmlformats.org/officeDocument/2006/relationships/image" Target="../media/image31.svg"/><Relationship Id="rId1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png"/><Relationship Id="rId8" Type="http://schemas.openxmlformats.org/officeDocument/2006/relationships/image" Target="../media/image34.svg"/><Relationship Id="rId7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26.png"/><Relationship Id="rId4" Type="http://schemas.openxmlformats.org/officeDocument/2006/relationships/image" Target="../media/image32.svg"/><Relationship Id="rId3" Type="http://schemas.openxmlformats.org/officeDocument/2006/relationships/image" Target="../media/image24.png"/><Relationship Id="rId2" Type="http://schemas.openxmlformats.org/officeDocument/2006/relationships/tags" Target="../tags/tag79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80.xml"/><Relationship Id="rId10" Type="http://schemas.openxmlformats.org/officeDocument/2006/relationships/image" Target="../media/image36.svg"/><Relationship Id="rId1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34.svg"/><Relationship Id="rId7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26.png"/><Relationship Id="rId4" Type="http://schemas.openxmlformats.org/officeDocument/2006/relationships/image" Target="../media/image32.svg"/><Relationship Id="rId3" Type="http://schemas.openxmlformats.org/officeDocument/2006/relationships/image" Target="../media/image24.png"/><Relationship Id="rId2" Type="http://schemas.openxmlformats.org/officeDocument/2006/relationships/tags" Target="../tags/tag81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82.xml"/><Relationship Id="rId10" Type="http://schemas.openxmlformats.org/officeDocument/2006/relationships/image" Target="../media/image11.svg"/><Relationship Id="rId1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7.png"/><Relationship Id="rId8" Type="http://schemas.openxmlformats.org/officeDocument/2006/relationships/image" Target="../media/image29.svg"/><Relationship Id="rId7" Type="http://schemas.openxmlformats.org/officeDocument/2006/relationships/image" Target="../media/image28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Relationship Id="rId3" Type="http://schemas.openxmlformats.org/officeDocument/2006/relationships/image" Target="../media/image24.png"/><Relationship Id="rId2" Type="http://schemas.openxmlformats.org/officeDocument/2006/relationships/tags" Target="../tags/tag83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84.xml"/><Relationship Id="rId10" Type="http://schemas.openxmlformats.org/officeDocument/2006/relationships/image" Target="../media/image38.svg"/><Relationship Id="rId1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39.png"/><Relationship Id="rId8" Type="http://schemas.openxmlformats.org/officeDocument/2006/relationships/image" Target="../media/image21.svg"/><Relationship Id="rId7" Type="http://schemas.openxmlformats.org/officeDocument/2006/relationships/image" Target="../media/image20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Relationship Id="rId3" Type="http://schemas.openxmlformats.org/officeDocument/2006/relationships/image" Target="../media/image16.png"/><Relationship Id="rId2" Type="http://schemas.openxmlformats.org/officeDocument/2006/relationships/tags" Target="../tags/tag85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86.xml"/><Relationship Id="rId10" Type="http://schemas.openxmlformats.org/officeDocument/2006/relationships/image" Target="../media/image40.svg"/><Relationship Id="rId1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png"/><Relationship Id="rId8" Type="http://schemas.openxmlformats.org/officeDocument/2006/relationships/image" Target="../media/image21.svg"/><Relationship Id="rId7" Type="http://schemas.openxmlformats.org/officeDocument/2006/relationships/image" Target="../media/image20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Relationship Id="rId3" Type="http://schemas.openxmlformats.org/officeDocument/2006/relationships/image" Target="../media/image16.png"/><Relationship Id="rId2" Type="http://schemas.openxmlformats.org/officeDocument/2006/relationships/tags" Target="../tags/tag87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88.xml"/><Relationship Id="rId10" Type="http://schemas.openxmlformats.org/officeDocument/2006/relationships/image" Target="../media/image23.svg"/><Relationship Id="rId1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래픽 40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46075" y="287020"/>
            <a:ext cx="617855" cy="636270"/>
          </a:xfrm>
          <a:prstGeom prst="rect">
            <a:avLst/>
          </a:prstGeom>
        </p:spPr>
      </p:pic>
      <p:pic>
        <p:nvPicPr>
          <p:cNvPr id="14" name="그래픽 40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46075" y="287020"/>
            <a:ext cx="617855" cy="636270"/>
          </a:xfrm>
          <a:prstGeom prst="rect">
            <a:avLst/>
          </a:prstGeom>
        </p:spPr>
      </p:pic>
      <p:sp>
        <p:nvSpPr>
          <p:cNvPr id="16" name="标题 15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  <p:custDataLst>
              <p:tags r:id="rId4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8" name="그래픽 4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3075" y="414020"/>
            <a:ext cx="617855" cy="636270"/>
          </a:xfrm>
          <a:prstGeom prst="rect">
            <a:avLst/>
          </a:prstGeom>
        </p:spPr>
      </p:pic>
      <p:sp>
        <p:nvSpPr>
          <p:cNvPr id="19" name="标题"/>
          <p:cNvSpPr>
            <a:spLocks noGrp="1"/>
          </p:cNvSpPr>
          <p:nvPr>
            <p:custDataLst>
              <p:tags r:id="rId6"/>
            </p:custDataLst>
          </p:nvPr>
        </p:nvSpPr>
        <p:spPr>
          <a:xfrm>
            <a:off x="5147945" y="973503"/>
            <a:ext cx="5403850" cy="2474595"/>
          </a:xfrm>
          <a:prstGeom prst="rect">
            <a:avLst/>
          </a:prstGeom>
        </p:spPr>
        <p:txBody>
          <a:bodyPr vert="horz" wrap="square" lIns="90000" tIns="46800" rIns="90000" bIns="46800" rtlCol="0" anchor="b" anchorCtr="0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b="1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6600"/>
              <a:t>登陆证办理攻略</a:t>
            </a:r>
            <a:endParaRPr lang="zh-CN" altLang="en-US" sz="6600"/>
          </a:p>
        </p:txBody>
      </p:sp>
      <p:sp>
        <p:nvSpPr>
          <p:cNvPr id="20" name="署名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6159600" y="3787877"/>
            <a:ext cx="3384000" cy="576000"/>
          </a:xfrm>
        </p:spPr>
        <p:txBody>
          <a:bodyPr/>
          <a:lstStyle/>
          <a:p>
            <a:r>
              <a:rPr lang="zh-CN" altLang="en-US" dirty="0"/>
              <a:t>汇报人：</a:t>
            </a:r>
            <a:r>
              <a:rPr lang="en-US" altLang="zh-CN" dirty="0"/>
              <a:t>WPS</a:t>
            </a:r>
            <a:endParaRPr lang="en-US" altLang="zh-CN" dirty="0"/>
          </a:p>
        </p:txBody>
      </p:sp>
      <p:pic>
        <p:nvPicPr>
          <p:cNvPr id="21" name="그래픽 40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3075" y="414020"/>
            <a:ext cx="617855" cy="636270"/>
          </a:xfrm>
          <a:prstGeom prst="rect">
            <a:avLst/>
          </a:prstGeom>
        </p:spPr>
      </p:pic>
      <p:pic>
        <p:nvPicPr>
          <p:cNvPr id="22" name="그래픽 40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3075" y="414020"/>
            <a:ext cx="617855" cy="636270"/>
          </a:xfrm>
          <a:prstGeom prst="rect">
            <a:avLst/>
          </a:prstGeom>
        </p:spPr>
      </p:pic>
      <p:sp>
        <p:nvSpPr>
          <p:cNvPr id="23" name="标题"/>
          <p:cNvSpPr>
            <a:spLocks noGrp="1"/>
          </p:cNvSpPr>
          <p:nvPr>
            <p:custDataLst>
              <p:tags r:id="rId9"/>
            </p:custDataLst>
          </p:nvPr>
        </p:nvSpPr>
        <p:spPr>
          <a:xfrm>
            <a:off x="1486800" y="2489599"/>
            <a:ext cx="9219600" cy="1404505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  <a:scene3d>
              <a:camera prst="obliqueBottomRight"/>
              <a:lightRig rig="flat" dir="t"/>
            </a:scene3d>
            <a:sp3d extrusionH="508000" contourW="12700" prstMaterial="matte">
              <a:extrusionClr>
                <a:schemeClr val="accent1"/>
              </a:extrusionClr>
              <a:contourClr>
                <a:schemeClr val="accent1">
                  <a:lumMod val="50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7200" b="1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altLang="en-US" sz="7200"/>
              <a:t>登陆证办理攻略</a:t>
            </a:r>
            <a:endParaRPr altLang="en-US" sz="7200"/>
          </a:p>
        </p:txBody>
      </p:sp>
      <p:sp>
        <p:nvSpPr>
          <p:cNvPr id="24" name="署名"/>
          <p:cNvSpPr>
            <a:spLocks noGrp="1"/>
          </p:cNvSpPr>
          <p:nvPr>
            <p:custDataLst>
              <p:tags r:id="rId10"/>
            </p:custDataLst>
          </p:nvPr>
        </p:nvSpPr>
        <p:spPr>
          <a:xfrm>
            <a:off x="4784400" y="4166700"/>
            <a:ext cx="2628000" cy="460800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538480" indent="-20637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98830" indent="-16192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0605" indent="-149225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35075" indent="-127000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汇报人：WPS</a:t>
            </a:r>
            <a:endParaRPr lang="en-US" altLang="zh-CN"/>
          </a:p>
        </p:txBody>
      </p:sp>
      <p:pic>
        <p:nvPicPr>
          <p:cNvPr id="25" name="그림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6" name="标题 1"/>
          <p:cNvSpPr>
            <a:spLocks noGrp="1"/>
          </p:cNvSpPr>
          <p:nvPr>
            <p:custDataLst>
              <p:tags r:id="rId12"/>
            </p:custDataLst>
          </p:nvPr>
        </p:nvSpPr>
        <p:spPr>
          <a:xfrm>
            <a:off x="2529205" y="2051685"/>
            <a:ext cx="7418705" cy="2967355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6000" b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zh-CN" altLang="en-US" sz="8800">
              <a:solidFill>
                <a:srgbClr val="FFC000"/>
              </a:solidFill>
              <a:latin typeface="汉仪综艺体简" panose="02010600000101010101" charset="-122"/>
              <a:ea typeface="汉仪综艺体简" panose="02010600000101010101" charset="-122"/>
              <a:cs typeface="汉仪综艺体简" panose="02010600000101010101" charset="-122"/>
            </a:endParaRPr>
          </a:p>
          <a:p>
            <a:pPr algn="ctr"/>
            <a:r>
              <a:rPr lang="en-US" altLang="zh-CN" sz="8800">
                <a:solidFill>
                  <a:srgbClr val="FFC000"/>
                </a:solidFill>
                <a:latin typeface="汉仪综艺体简" panose="02010600000101010101" charset="-122"/>
                <a:ea typeface="汉仪综艺体简" panose="02010600000101010101" charset="-122"/>
                <a:cs typeface="汉仪综艺体简" panose="02010600000101010101" charset="-122"/>
              </a:rPr>
              <a:t>2026</a:t>
            </a:r>
            <a:r>
              <a:rPr lang="zh-CN" altLang="en-US" sz="8800">
                <a:solidFill>
                  <a:srgbClr val="FFC000"/>
                </a:solidFill>
                <a:latin typeface="汉仪综艺体简" panose="02010600000101010101" charset="-122"/>
                <a:ea typeface="汉仪综艺体简" panose="02010600000101010101" charset="-122"/>
                <a:cs typeface="汉仪综艺体简" panose="02010600000101010101" charset="-122"/>
              </a:rPr>
              <a:t>年新学期</a:t>
            </a:r>
            <a:r>
              <a:rPr lang="zh-CN" altLang="en-US" sz="8800">
                <a:solidFill>
                  <a:schemeClr val="bg1"/>
                </a:solidFill>
                <a:latin typeface="汉仪综艺体简" panose="02010600000101010101" charset="-122"/>
                <a:ea typeface="汉仪综艺体简" panose="02010600000101010101" charset="-122"/>
                <a:cs typeface="汉仪综艺体简" panose="02010600000101010101" charset="-122"/>
              </a:rPr>
              <a:t>校历表</a:t>
            </a:r>
            <a:endParaRPr lang="zh-CN" altLang="en-US" sz="8800">
              <a:solidFill>
                <a:schemeClr val="bg1"/>
              </a:solidFill>
              <a:latin typeface="汉仪综艺体简" panose="02010600000101010101" charset="-122"/>
              <a:ea typeface="汉仪综艺体简" panose="02010600000101010101" charset="-122"/>
              <a:cs typeface="汉仪综艺体简" panose="02010600000101010101" charset="-122"/>
            </a:endParaRPr>
          </a:p>
        </p:txBody>
      </p:sp>
      <p:grpSp>
        <p:nvGrpSpPr>
          <p:cNvPr id="2" name="그룹 32"/>
          <p:cNvGrpSpPr/>
          <p:nvPr/>
        </p:nvGrpSpPr>
        <p:grpSpPr>
          <a:xfrm>
            <a:off x="346075" y="287020"/>
            <a:ext cx="2567305" cy="636270"/>
            <a:chOff x="-702752" y="3932305"/>
            <a:chExt cx="1881758" cy="466281"/>
          </a:xfrm>
        </p:grpSpPr>
        <p:pic>
          <p:nvPicPr>
            <p:cNvPr id="28" name="그래픽 40"/>
            <p:cNvPicPr>
              <a:picLocks noChangeAspect="1"/>
            </p:cNvPicPr>
            <p:nvPr/>
          </p:nvPicPr>
          <p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-702752" y="3932305"/>
              <a:ext cx="452958" cy="466281"/>
            </a:xfrm>
            <a:prstGeom prst="rect">
              <a:avLst/>
            </a:prstGeom>
          </p:spPr>
        </p:pic>
        <p:pic>
          <p:nvPicPr>
            <p:cNvPr id="29" name="그래픽 41"/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-163580" y="3991443"/>
              <a:ext cx="411922" cy="77236"/>
            </a:xfrm>
            <a:prstGeom prst="rect">
              <a:avLst/>
            </a:prstGeom>
          </p:spPr>
        </p:pic>
        <p:pic>
          <p:nvPicPr>
            <p:cNvPr id="30" name="그래픽 42"/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-181761" y="4127133"/>
              <a:ext cx="1360767" cy="187692"/>
            </a:xfrm>
            <a:prstGeom prst="rect">
              <a:avLst/>
            </a:prstGeom>
          </p:spPr>
        </p:pic>
      </p:grpSp>
      <p:pic>
        <p:nvPicPr>
          <p:cNvPr id="31" name="그래픽 43"/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755694" y="6015575"/>
            <a:ext cx="1003383" cy="438259"/>
          </a:xfrm>
          <a:prstGeom prst="rect">
            <a:avLst/>
          </a:prstGeom>
        </p:spPr>
      </p:pic>
      <p:pic>
        <p:nvPicPr>
          <p:cNvPr id="32" name="그래픽 13"/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952625" y="3484880"/>
            <a:ext cx="1275715" cy="14859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6" name="表格 5"/>
          <p:cNvGraphicFramePr/>
          <p:nvPr>
            <p:custDataLst>
              <p:tags r:id="rId4"/>
            </p:custDataLst>
          </p:nvPr>
        </p:nvGraphicFramePr>
        <p:xfrm>
          <a:off x="198120" y="1386840"/>
          <a:ext cx="11597005" cy="5158740"/>
        </p:xfrm>
        <a:graphic>
          <a:graphicData uri="http://schemas.openxmlformats.org/drawingml/2006/table">
            <a:tbl>
              <a:tblPr/>
              <a:tblGrid>
                <a:gridCol w="1656080"/>
                <a:gridCol w="1654175"/>
                <a:gridCol w="1656080"/>
                <a:gridCol w="1658620"/>
                <a:gridCol w="1655445"/>
                <a:gridCol w="1655445"/>
                <a:gridCol w="1661160"/>
              </a:tblGrid>
              <a:tr h="44577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申请假期课程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申请假期课程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577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89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51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704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760"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1795"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395"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讲义评价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9483090" y="265430"/>
            <a:ext cx="2312035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11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pic>
        <p:nvPicPr>
          <p:cNvPr id="8" name="그래픽 17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68929" y="265635"/>
            <a:ext cx="627304" cy="85023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7433310" y="433070"/>
            <a:ext cx="23907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申请假期课程</a:t>
            </a:r>
            <a:r>
              <a:rPr lang="en-US" altLang="zh-CN" sz="900">
                <a:solidFill>
                  <a:srgbClr val="FFC000"/>
                </a:solidFill>
              </a:rPr>
              <a:t> (11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~4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讲义评价</a:t>
            </a:r>
            <a:r>
              <a:rPr lang="zh-CN" sz="90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90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11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30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~12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04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zh-CN" altLang="en-US" sz="900">
              <a:solidFill>
                <a:srgbClr val="FFC000"/>
              </a:solidFill>
            </a:endParaRPr>
          </a:p>
        </p:txBody>
      </p:sp>
      <p:grpSp>
        <p:nvGrpSpPr>
          <p:cNvPr id="17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9" name="그래픽 5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20" name="그래픽 6"/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21" name="그래픽 32"/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</p:spTree>
    <p:custDataLst>
      <p:tags r:id="rId1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98120" y="1386840"/>
          <a:ext cx="11597005" cy="5158105"/>
        </p:xfrm>
        <a:graphic>
          <a:graphicData uri="http://schemas.openxmlformats.org/drawingml/2006/table">
            <a:tbl>
              <a:tblPr/>
              <a:tblGrid>
                <a:gridCol w="1656080"/>
                <a:gridCol w="1654175"/>
                <a:gridCol w="1656080"/>
                <a:gridCol w="1658620"/>
                <a:gridCol w="1655445"/>
                <a:gridCol w="1655445"/>
                <a:gridCol w="1661160"/>
              </a:tblGrid>
              <a:tr h="41846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35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2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</a:rPr>
                        <a:t>专业分配</a:t>
                      </a:r>
                      <a:endParaRPr lang="zh-CN" altLang="en-US" sz="1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</a:rPr>
                        <a:t>双学位申请</a:t>
                      </a:r>
                      <a:endParaRPr 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专业分配</a:t>
                      </a:r>
                      <a:endParaRPr lang="zh-CN" altLang="en-US" sz="1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双学位申请</a:t>
                      </a:r>
                      <a:endParaRPr 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</a:rPr>
                        <a:t>讲义评价   </a:t>
                      </a:r>
                      <a:r>
                        <a:rPr lang="zh-CN" altLang="en-US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783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260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期末考试，录入成绩，确认成绩及修正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846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期末考试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寒假，休学复学申请</a:t>
                      </a:r>
                      <a:endParaRPr lang="zh-CN" altLang="en-US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>
                        <a:lnSpc>
                          <a:spcPct val="70000"/>
                        </a:lnSpc>
                        <a:buClrTx/>
                        <a:buSzTx/>
                        <a:buFontTx/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假期课程开课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endParaRPr lang="zh-CN" altLang="en-US" sz="1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228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703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录入成绩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圣诞节</a:t>
                      </a:r>
                      <a:endParaRPr lang="zh-CN" altLang="en-US" sz="2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355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846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确认成绩及修正</a:t>
                      </a:r>
                      <a:endParaRPr lang="zh-CN" altLang="en-US" sz="2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2000" b="1">
                        <a:solidFill>
                          <a:srgbClr val="0070C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9519285" y="265430"/>
            <a:ext cx="2275840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12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sp>
        <p:nvSpPr>
          <p:cNvPr id="3" name="文本框 2"/>
          <p:cNvSpPr txBox="1"/>
          <p:nvPr/>
        </p:nvSpPr>
        <p:spPr>
          <a:xfrm>
            <a:off x="7295515" y="47625"/>
            <a:ext cx="2576195" cy="1614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讲义评价（</a:t>
            </a:r>
            <a:r>
              <a:rPr lang="en-US" altLang="zh-CN" sz="900">
                <a:solidFill>
                  <a:srgbClr val="FFC000"/>
                </a:solidFill>
              </a:rPr>
              <a:t>11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30</a:t>
            </a:r>
            <a:r>
              <a:rPr lang="zh-CN" altLang="en-US" sz="900">
                <a:solidFill>
                  <a:srgbClr val="FFC000"/>
                </a:solidFill>
              </a:rPr>
              <a:t>号</a:t>
            </a:r>
            <a:r>
              <a:rPr lang="en-US" altLang="zh-CN" sz="900">
                <a:solidFill>
                  <a:srgbClr val="FFC000"/>
                </a:solidFill>
              </a:rPr>
              <a:t>~12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4</a:t>
            </a:r>
            <a:r>
              <a:rPr lang="zh-CN" altLang="en-US" sz="900">
                <a:solidFill>
                  <a:srgbClr val="FFC000"/>
                </a:solidFill>
              </a:rPr>
              <a:t>号）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专业分配及双学位申请（</a:t>
            </a:r>
            <a:r>
              <a:rPr lang="en-US" altLang="zh-CN" sz="900">
                <a:solidFill>
                  <a:srgbClr val="FFC000"/>
                </a:solidFill>
              </a:rPr>
              <a:t>12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号</a:t>
            </a:r>
            <a:r>
              <a:rPr lang="en-US" altLang="zh-CN" sz="900">
                <a:solidFill>
                  <a:srgbClr val="FFC000"/>
                </a:solidFill>
              </a:rPr>
              <a:t>~12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4</a:t>
            </a:r>
            <a:r>
              <a:rPr lang="zh-CN" altLang="en-US" sz="900">
                <a:solidFill>
                  <a:srgbClr val="FFC000"/>
                </a:solidFill>
              </a:rPr>
              <a:t>号）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3.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期末考试（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8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~12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14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4.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录入成绩（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8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~12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23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5.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确认成绩及修正（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8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~12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28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6.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休学复学申请（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~2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26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7. 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寒假（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8.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假期课程开课（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16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9.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圣诞节（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12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25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endParaRPr lang="en-US" altLang="zh-CN" sz="900">
              <a:solidFill>
                <a:srgbClr val="FFC000"/>
              </a:solidFill>
            </a:endParaRPr>
          </a:p>
        </p:txBody>
      </p:sp>
      <p:pic>
        <p:nvPicPr>
          <p:cNvPr id="12" name="그래픽 11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602162" y="401160"/>
            <a:ext cx="723900" cy="8763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98120" y="1386840"/>
          <a:ext cx="11597005" cy="5148580"/>
        </p:xfrm>
        <a:graphic>
          <a:graphicData uri="http://schemas.openxmlformats.org/drawingml/2006/table">
            <a:tbl>
              <a:tblPr/>
              <a:tblGrid>
                <a:gridCol w="1656080"/>
                <a:gridCol w="1654175"/>
                <a:gridCol w="1656080"/>
                <a:gridCol w="1658620"/>
                <a:gridCol w="1655445"/>
                <a:gridCol w="1655445"/>
                <a:gridCol w="1661160"/>
              </a:tblGrid>
              <a:tr h="41846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783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2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元旦   </a:t>
                      </a:r>
                      <a:r>
                        <a:rPr lang="en-US" altLang="zh-CN" sz="9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endParaRPr lang="en-US" altLang="zh-CN" sz="9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783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260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公开成绩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假期课程结束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846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zh-CN" altLang="en-US" sz="1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228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703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355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846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2000" b="1">
                          <a:solidFill>
                            <a:srgbClr val="0070C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000" b="1">
                        <a:solidFill>
                          <a:srgbClr val="0070C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9519285" y="265430"/>
            <a:ext cx="2275840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1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sp>
        <p:nvSpPr>
          <p:cNvPr id="3" name="文本框 2"/>
          <p:cNvSpPr txBox="1"/>
          <p:nvPr/>
        </p:nvSpPr>
        <p:spPr>
          <a:xfrm>
            <a:off x="7461885" y="401320"/>
            <a:ext cx="2057400" cy="783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元旦（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号）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公开成绩（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6</a:t>
            </a:r>
            <a:r>
              <a:rPr lang="zh-CN" altLang="en-US" sz="900">
                <a:solidFill>
                  <a:srgbClr val="FFC000"/>
                </a:solidFill>
              </a:rPr>
              <a:t>号）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3.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假期课程结课（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7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endParaRPr lang="en-US" altLang="zh-CN" sz="900">
              <a:solidFill>
                <a:srgbClr val="FFC000"/>
              </a:solidFill>
            </a:endParaRPr>
          </a:p>
        </p:txBody>
      </p:sp>
      <p:pic>
        <p:nvPicPr>
          <p:cNvPr id="12" name="그래픽 11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602162" y="401160"/>
            <a:ext cx="723900" cy="8763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326380" y="408940"/>
            <a:ext cx="21355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defTabSz="266700" latinLnBrk="1">
              <a:buClrTx/>
              <a:buSzTx/>
              <a:buFontTx/>
            </a:pPr>
            <a:r>
              <a:rPr lang="en-US" altLang="zh-CN" sz="40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2027年</a:t>
            </a:r>
            <a:endParaRPr lang="en-US" altLang="zh-CN" sz="4000">
              <a:solidFill>
                <a:srgbClr val="FFC000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207010" y="1287145"/>
          <a:ext cx="11674475" cy="5342255"/>
        </p:xfrm>
        <a:graphic>
          <a:graphicData uri="http://schemas.openxmlformats.org/drawingml/2006/table">
            <a:tbl>
              <a:tblPr/>
              <a:tblGrid>
                <a:gridCol w="1667510"/>
                <a:gridCol w="1664970"/>
                <a:gridCol w="1666875"/>
                <a:gridCol w="1669415"/>
                <a:gridCol w="1666875"/>
                <a:gridCol w="1666240"/>
                <a:gridCol w="1672590"/>
              </a:tblGrid>
              <a:tr h="301625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972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r>
                        <a:rPr 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r>
                        <a:rPr 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3 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4 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5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4195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春节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34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612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春节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代替公休日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978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   </a:t>
                      </a: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选课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毕业典礼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注册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选课，注册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9085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957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9478645" y="215265"/>
            <a:ext cx="2316480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2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7290435" y="332105"/>
            <a:ext cx="239077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春节</a:t>
            </a:r>
            <a:r>
              <a:rPr lang="en-US" altLang="zh-CN" sz="900">
                <a:solidFill>
                  <a:srgbClr val="FFC000"/>
                </a:solidFill>
              </a:rPr>
              <a:t>(2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6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8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代替公休日</a:t>
            </a:r>
            <a:r>
              <a:rPr lang="en-US" altLang="zh-CN" sz="900">
                <a:solidFill>
                  <a:srgbClr val="FFC000"/>
                </a:solidFill>
              </a:rPr>
              <a:t> (2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09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3.  </a:t>
            </a:r>
            <a:r>
              <a:rPr lang="zh-CN" altLang="en-US" sz="900">
                <a:solidFill>
                  <a:srgbClr val="FFC000"/>
                </a:solidFill>
              </a:rPr>
              <a:t>毕业典礼</a:t>
            </a:r>
            <a:r>
              <a:rPr lang="en-US" altLang="zh-CN" sz="900">
                <a:solidFill>
                  <a:srgbClr val="FFC000"/>
                </a:solidFill>
              </a:rPr>
              <a:t> (2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19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4.  27</a:t>
            </a:r>
            <a:r>
              <a:rPr lang="zh-CN" altLang="en-US" sz="900">
                <a:solidFill>
                  <a:srgbClr val="FFC000"/>
                </a:solidFill>
              </a:rPr>
              <a:t>年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学期选课</a:t>
            </a:r>
            <a:r>
              <a:rPr lang="en-US" altLang="zh-CN" sz="900">
                <a:solidFill>
                  <a:srgbClr val="FFC000"/>
                </a:solidFill>
              </a:rPr>
              <a:t> (2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15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26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5.  </a:t>
            </a:r>
            <a:r>
              <a:rPr lang="zh-CN" altLang="en-US" sz="900">
                <a:solidFill>
                  <a:srgbClr val="FFC000"/>
                </a:solidFill>
              </a:rPr>
              <a:t>注册</a:t>
            </a:r>
            <a:r>
              <a:rPr lang="en-US" altLang="zh-CN" sz="900">
                <a:solidFill>
                  <a:srgbClr val="FFC000"/>
                </a:solidFill>
              </a:rPr>
              <a:t> (2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22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~2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26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zh-CN" altLang="en-US" sz="900">
              <a:solidFill>
                <a:srgbClr val="FFC000"/>
              </a:solidFill>
            </a:endParaRPr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pic>
        <p:nvPicPr>
          <p:cNvPr id="2" name="그래픽 17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62474" y="445451"/>
            <a:ext cx="895350" cy="77152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326380" y="408940"/>
            <a:ext cx="21355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defTabSz="266700" latinLnBrk="1">
              <a:buClrTx/>
              <a:buSzTx/>
              <a:buFontTx/>
            </a:pPr>
            <a:r>
              <a:rPr lang="en-US" altLang="zh-CN" sz="40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2027年</a:t>
            </a:r>
            <a:endParaRPr lang="en-US" altLang="zh-CN" sz="4000">
              <a:solidFill>
                <a:srgbClr val="FFC000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98120" y="1386840"/>
          <a:ext cx="11597005" cy="5158740"/>
        </p:xfrm>
        <a:graphic>
          <a:graphicData uri="http://schemas.openxmlformats.org/drawingml/2006/table">
            <a:tbl>
              <a:tblPr/>
              <a:tblGrid>
                <a:gridCol w="1656080"/>
                <a:gridCol w="1654175"/>
                <a:gridCol w="1656080"/>
                <a:gridCol w="1658620"/>
                <a:gridCol w="1655445"/>
                <a:gridCol w="1655445"/>
                <a:gridCol w="1661160"/>
              </a:tblGrid>
              <a:tr h="44577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三一节</a:t>
                      </a: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代替公休日　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开课，试听周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申请提前毕业</a:t>
                      </a: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开课，试听周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申请提前毕业</a:t>
                      </a: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开课，试听周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申请提前毕业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           </a:t>
                      </a: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试听周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ea typeface="微软雅黑" panose="020B0503020204020204" charset="-122"/>
                          <a:sym typeface="+mn-ea"/>
                        </a:rPr>
                        <a:t>       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申请提前毕业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577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89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试听周，申请提前毕业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51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704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废讲</a:t>
                      </a: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废讲</a:t>
                      </a:r>
                      <a:endParaRPr lang="zh-CN" altLang="en-US" sz="24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760"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1795"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抛课</a:t>
                      </a: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抛课</a:t>
                      </a: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3395"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10021570" y="265430"/>
            <a:ext cx="1773555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3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pic>
        <p:nvPicPr>
          <p:cNvPr id="18" name="그래픽 17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68929" y="265635"/>
            <a:ext cx="627304" cy="85023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7433310" y="265430"/>
            <a:ext cx="2390775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开学</a:t>
            </a:r>
            <a:r>
              <a:rPr lang="en-US" altLang="zh-CN" sz="900">
                <a:solidFill>
                  <a:srgbClr val="FFC000"/>
                </a:solidFill>
              </a:rPr>
              <a:t> (03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03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三一节（</a:t>
            </a:r>
            <a:r>
              <a:rPr lang="en-US" altLang="zh-CN" sz="900">
                <a:solidFill>
                  <a:srgbClr val="FFC000"/>
                </a:solidFill>
              </a:rPr>
              <a:t>3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3.  </a:t>
            </a:r>
            <a:r>
              <a:rPr lang="zh-CN" altLang="en-US" sz="900">
                <a:solidFill>
                  <a:srgbClr val="FFC000"/>
                </a:solidFill>
              </a:rPr>
              <a:t>代替公休日（</a:t>
            </a:r>
            <a:r>
              <a:rPr lang="en-US" altLang="zh-CN" sz="900">
                <a:solidFill>
                  <a:srgbClr val="FFC000"/>
                </a:solidFill>
              </a:rPr>
              <a:t>3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4.  </a:t>
            </a:r>
            <a:r>
              <a:rPr lang="zh-CN" sz="90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试听周（</a:t>
            </a:r>
            <a:r>
              <a:rPr lang="en-US" altLang="zh-CN" sz="900">
                <a:solidFill>
                  <a:srgbClr val="FFC000"/>
                </a:solidFill>
              </a:rPr>
              <a:t>03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03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~03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09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5.  </a:t>
            </a:r>
            <a:r>
              <a:rPr lang="zh-CN" altLang="en-US" sz="900">
                <a:solidFill>
                  <a:srgbClr val="FFC000"/>
                </a:solidFill>
              </a:rPr>
              <a:t>申请提前毕业</a:t>
            </a:r>
            <a:r>
              <a:rPr lang="en-US" altLang="zh-CN" sz="900">
                <a:solidFill>
                  <a:srgbClr val="FFC000"/>
                </a:solidFill>
              </a:rPr>
              <a:t> (03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03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~03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09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6.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废讲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 (03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17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~03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19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)</a:t>
            </a:r>
            <a:endParaRPr lang="en-US" altLang="zh-CN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7.  </a:t>
            </a:r>
            <a:r>
              <a:rPr lang="zh-CN" altLang="en-US" sz="900">
                <a:solidFill>
                  <a:srgbClr val="FFC000"/>
                </a:solidFill>
              </a:rPr>
              <a:t>抛课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(03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23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~03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24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)</a:t>
            </a:r>
            <a:endParaRPr lang="zh-CN" altLang="en-US" sz="900">
              <a:solidFill>
                <a:srgbClr val="FFC000"/>
              </a:solidFill>
            </a:endParaRPr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</p:spTree>
    <p:custDataLst>
      <p:tags r:id="rId1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98120" y="1386840"/>
          <a:ext cx="11597005" cy="4914900"/>
        </p:xfrm>
        <a:graphic>
          <a:graphicData uri="http://schemas.openxmlformats.org/drawingml/2006/table">
            <a:tbl>
              <a:tblPr/>
              <a:tblGrid>
                <a:gridCol w="1656080"/>
                <a:gridCol w="1654175"/>
                <a:gridCol w="1656080"/>
                <a:gridCol w="1658620"/>
                <a:gridCol w="1655445"/>
                <a:gridCol w="1655445"/>
                <a:gridCol w="1661160"/>
              </a:tblGrid>
              <a:tr h="46037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974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64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   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037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78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037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101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  </a:t>
                      </a:r>
                      <a:r>
                        <a:rPr lang="en-US" alt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r>
                        <a:rPr lang="zh-CN" altLang="en-US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第六周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86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449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990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656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第八周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未复学者开除学籍</a:t>
                      </a: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9519285" y="265430"/>
            <a:ext cx="2275840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4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pic>
        <p:nvPicPr>
          <p:cNvPr id="5" name="그래픽 15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95482" y="294798"/>
            <a:ext cx="714375" cy="847725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98120" y="1386840"/>
          <a:ext cx="11597005" cy="5148580"/>
        </p:xfrm>
        <a:graphic>
          <a:graphicData uri="http://schemas.openxmlformats.org/drawingml/2006/table">
            <a:tbl>
              <a:tblPr/>
              <a:tblGrid>
                <a:gridCol w="1656080"/>
                <a:gridCol w="1654175"/>
                <a:gridCol w="1656080"/>
                <a:gridCol w="1658620"/>
                <a:gridCol w="1655445"/>
                <a:gridCol w="1655445"/>
                <a:gridCol w="1661160"/>
              </a:tblGrid>
              <a:tr h="41846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783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2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</a:t>
                      </a:r>
                      <a:r>
                        <a:rPr lang="zh-CN" altLang="en-US" sz="9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劳动节</a:t>
                      </a:r>
                      <a:r>
                        <a:rPr lang="en-US" altLang="zh-CN" sz="9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</a:t>
                      </a:r>
                      <a:r>
                        <a:rPr lang="en-US" altLang="zh-CN" sz="9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endParaRPr lang="en-US" altLang="zh-CN" sz="9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783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260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儿童节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申请假期课程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algn="ctr" fontAlgn="ctr">
                        <a:buClrTx/>
                        <a:buSzTx/>
                        <a:buFontTx/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申请假期课程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申请假期课程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846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7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 fontAlgn="ctr">
                        <a:buClrTx/>
                        <a:buSzTx/>
                        <a:buFontTx/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</a:rPr>
                        <a:t>建校纪念日</a:t>
                      </a:r>
                      <a:endParaRPr lang="zh-CN" altLang="en-US" sz="1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228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703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355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0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0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846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佛诞日</a:t>
                      </a:r>
                      <a:r>
                        <a:rPr lang="en-US" altLang="zh-CN" sz="2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代替公休日</a:t>
                      </a:r>
                      <a:r>
                        <a:rPr lang="en-US" alt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2000" b="1">
                          <a:solidFill>
                            <a:srgbClr val="0070C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000" b="1">
                        <a:solidFill>
                          <a:srgbClr val="0070C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n-US" altLang="zh-CN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zh-CN" altLang="en-US" sz="2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9519285" y="265430"/>
            <a:ext cx="2275840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5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sp>
        <p:nvSpPr>
          <p:cNvPr id="3" name="文本框 2"/>
          <p:cNvSpPr txBox="1"/>
          <p:nvPr/>
        </p:nvSpPr>
        <p:spPr>
          <a:xfrm>
            <a:off x="7461885" y="401320"/>
            <a:ext cx="20574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劳动节（</a:t>
            </a:r>
            <a:r>
              <a:rPr lang="en-US" altLang="zh-CN" sz="900">
                <a:solidFill>
                  <a:srgbClr val="FFC000"/>
                </a:solidFill>
              </a:rPr>
              <a:t>5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号）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儿童节（</a:t>
            </a:r>
            <a:r>
              <a:rPr lang="en-US" altLang="zh-CN" sz="900">
                <a:solidFill>
                  <a:srgbClr val="FFC000"/>
                </a:solidFill>
              </a:rPr>
              <a:t>5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5</a:t>
            </a:r>
            <a:r>
              <a:rPr lang="zh-CN" altLang="en-US" sz="900">
                <a:solidFill>
                  <a:srgbClr val="FFC000"/>
                </a:solidFill>
              </a:rPr>
              <a:t>号）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3.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申请假期课程（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6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~5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8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4.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建校纪念日（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15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5.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佛诞日（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24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r>
              <a:rPr lang="en-US" altLang="zh-CN" sz="900">
                <a:solidFill>
                  <a:srgbClr val="FFC000"/>
                </a:solidFill>
                <a:sym typeface="+mn-ea"/>
              </a:rPr>
              <a:t>6.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代替公休日（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25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号）</a:t>
            </a:r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endParaRPr lang="zh-CN" altLang="en-US" sz="900">
              <a:solidFill>
                <a:srgbClr val="FFC000"/>
              </a:solidFill>
              <a:sym typeface="+mn-ea"/>
            </a:endParaRPr>
          </a:p>
          <a:p>
            <a:endParaRPr lang="en-US" altLang="zh-CN" sz="900">
              <a:solidFill>
                <a:srgbClr val="FFC000"/>
              </a:solidFill>
            </a:endParaRPr>
          </a:p>
        </p:txBody>
      </p:sp>
      <p:pic>
        <p:nvPicPr>
          <p:cNvPr id="12" name="그래픽 11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602162" y="401160"/>
            <a:ext cx="723900" cy="8763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207010" y="1287145"/>
          <a:ext cx="11674475" cy="5348605"/>
        </p:xfrm>
        <a:graphic>
          <a:graphicData uri="http://schemas.openxmlformats.org/drawingml/2006/table">
            <a:tbl>
              <a:tblPr/>
              <a:tblGrid>
                <a:gridCol w="1667510"/>
                <a:gridCol w="1664970"/>
                <a:gridCol w="1666875"/>
                <a:gridCol w="1669415"/>
                <a:gridCol w="1666875"/>
                <a:gridCol w="1666240"/>
                <a:gridCol w="1672590"/>
              </a:tblGrid>
              <a:tr h="301625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972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r>
                        <a:rPr 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r>
                        <a:rPr 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3 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4 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5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4195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课程评价</a:t>
                      </a:r>
                      <a:endParaRPr 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专业分配及双学位</a:t>
                      </a:r>
                      <a:r>
                        <a:rPr 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申请</a:t>
                      </a:r>
                      <a:endParaRPr 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课程评价</a:t>
                      </a:r>
                      <a:endParaRPr 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地方选举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课程评价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课程评价</a:t>
                      </a:r>
                      <a:endParaRPr 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  </a:t>
                      </a: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课程评价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专业分配及双学位申请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显忠日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612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期末考试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录入成绩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确认成绩及修改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期末考试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期末考试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期末考试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录入成绩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确认成绩及修改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978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              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录入</a:t>
                      </a: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成绩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     </a:t>
                      </a: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确认成绩及修改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2026-2</a:t>
                      </a:r>
                      <a:r>
                        <a:rPr lang="zh-CN" altLang="en-US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学期</a:t>
                      </a: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r>
                        <a:rPr lang="zh-CN" altLang="en-US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休学</a:t>
                      </a: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*</a:t>
                      </a:r>
                      <a:r>
                        <a:rPr lang="zh-CN" altLang="en-US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复学申请</a:t>
                      </a:r>
                      <a:endParaRPr lang="zh-CN" altLang="en-US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放暑假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假期课程开讲</a:t>
                      </a:r>
                      <a:endParaRPr lang="zh-CN" altLang="en-US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录入成绩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确认成绩及修改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录入成绩</a:t>
                      </a: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录入</a:t>
                      </a: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成绩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录入成绩</a:t>
                      </a: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确认成绩及修改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（</a:t>
                      </a: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最后一天</a:t>
                      </a: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）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9085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9570"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 fontAlgn="auto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9478645" y="215265"/>
            <a:ext cx="2316480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6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7290435" y="2540"/>
            <a:ext cx="239077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sz="90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专业分配及双学位申请</a:t>
            </a:r>
            <a:r>
              <a:rPr lang="en-US" altLang="zh-CN" sz="900">
                <a:solidFill>
                  <a:srgbClr val="FFC000"/>
                </a:solidFill>
              </a:rPr>
              <a:t>(6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01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5)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课程评价</a:t>
            </a:r>
            <a:r>
              <a:rPr lang="en-US" altLang="zh-CN" sz="900">
                <a:solidFill>
                  <a:srgbClr val="FFC000"/>
                </a:solidFill>
              </a:rPr>
              <a:t> (6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01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05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3.  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录入</a:t>
            </a:r>
            <a:r>
              <a:rPr lang="zh-CN" altLang="en-US" sz="900">
                <a:solidFill>
                  <a:srgbClr val="FFC000"/>
                </a:solidFill>
              </a:rPr>
              <a:t>成绩</a:t>
            </a:r>
            <a:r>
              <a:rPr lang="en-US" altLang="zh-CN" sz="900">
                <a:solidFill>
                  <a:srgbClr val="FFC000"/>
                </a:solidFill>
              </a:rPr>
              <a:t> (6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09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24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4.  </a:t>
            </a:r>
            <a:r>
              <a:rPr lang="zh-CN" altLang="en-US" sz="900">
                <a:solidFill>
                  <a:srgbClr val="FFC000"/>
                </a:solidFill>
              </a:rPr>
              <a:t>期末考试</a:t>
            </a:r>
            <a:r>
              <a:rPr lang="en-US" altLang="zh-CN" sz="900">
                <a:solidFill>
                  <a:srgbClr val="FFC000"/>
                </a:solidFill>
              </a:rPr>
              <a:t> (6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09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12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5.  </a:t>
            </a:r>
            <a:r>
              <a:rPr lang="zh-CN" altLang="en-US" sz="90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确认成绩及修改</a:t>
            </a:r>
            <a:r>
              <a:rPr lang="en-US" altLang="zh-CN" sz="900">
                <a:solidFill>
                  <a:srgbClr val="FFC000"/>
                </a:solidFill>
              </a:rPr>
              <a:t> (6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12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26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6.  </a:t>
            </a:r>
            <a:r>
              <a:rPr lang="zh-CN" altLang="en-US" sz="900">
                <a:solidFill>
                  <a:srgbClr val="FFC000"/>
                </a:solidFill>
              </a:rPr>
              <a:t>放暑假（</a:t>
            </a:r>
            <a:r>
              <a:rPr lang="en-US" altLang="zh-CN" sz="900">
                <a:solidFill>
                  <a:srgbClr val="FFC000"/>
                </a:solidFill>
              </a:rPr>
              <a:t>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16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7.  </a:t>
            </a:r>
            <a:r>
              <a:rPr lang="zh-CN" altLang="en-US" sz="900">
                <a:solidFill>
                  <a:srgbClr val="FFC000"/>
                </a:solidFill>
              </a:rPr>
              <a:t>假期课程开讲（</a:t>
            </a:r>
            <a:r>
              <a:rPr lang="en-US" altLang="zh-CN" sz="900">
                <a:solidFill>
                  <a:srgbClr val="FFC000"/>
                </a:solidFill>
              </a:rPr>
              <a:t>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17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8.  </a:t>
            </a:r>
            <a:r>
              <a:rPr lang="zh-CN" altLang="en-US" sz="900">
                <a:solidFill>
                  <a:srgbClr val="FFC000"/>
                </a:solidFill>
              </a:rPr>
              <a:t>休学，复学申请（</a:t>
            </a:r>
            <a:r>
              <a:rPr lang="en-US" altLang="zh-CN" sz="900">
                <a:solidFill>
                  <a:srgbClr val="FFC000"/>
                </a:solidFill>
              </a:rPr>
              <a:t>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16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~8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31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9.  </a:t>
            </a:r>
            <a:r>
              <a:rPr lang="zh-CN" altLang="en-US" sz="900">
                <a:solidFill>
                  <a:srgbClr val="FFC000"/>
                </a:solidFill>
              </a:rPr>
              <a:t>显忠日（</a:t>
            </a:r>
            <a:r>
              <a:rPr lang="en-US" altLang="zh-CN" sz="900">
                <a:solidFill>
                  <a:srgbClr val="FFC000"/>
                </a:solidFill>
              </a:rPr>
              <a:t>6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6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pic>
        <p:nvPicPr>
          <p:cNvPr id="2" name="그래픽 17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62474" y="445451"/>
            <a:ext cx="895350" cy="771525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89230" y="1386840"/>
          <a:ext cx="11605895" cy="5158105"/>
        </p:xfrm>
        <a:graphic>
          <a:graphicData uri="http://schemas.openxmlformats.org/drawingml/2006/table">
            <a:tbl>
              <a:tblPr/>
              <a:tblGrid>
                <a:gridCol w="1657350"/>
                <a:gridCol w="1655445"/>
                <a:gridCol w="1657350"/>
                <a:gridCol w="1659890"/>
                <a:gridCol w="1656715"/>
                <a:gridCol w="1656715"/>
                <a:gridCol w="1662430"/>
              </a:tblGrid>
              <a:tr h="44132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19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2</a:t>
                      </a: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277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公开成绩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196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118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假期课程结束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196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59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895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117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endParaRPr lang="en-US" alt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831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夏季休假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夏季休假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夏季休假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             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夏季休假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夏季休假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 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10021570" y="265430"/>
            <a:ext cx="1773555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7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7433310" y="433070"/>
            <a:ext cx="23907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成绩公开日（</a:t>
            </a:r>
            <a:r>
              <a:rPr lang="en-US" altLang="zh-CN" sz="900">
                <a:solidFill>
                  <a:srgbClr val="FFC000"/>
                </a:solidFill>
              </a:rPr>
              <a:t>7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3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假期课程结束</a:t>
            </a:r>
            <a:r>
              <a:rPr lang="en-US" altLang="zh-CN" sz="900">
                <a:solidFill>
                  <a:srgbClr val="FFC000"/>
                </a:solidFill>
              </a:rPr>
              <a:t> (7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10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)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3.  </a:t>
            </a:r>
            <a:r>
              <a:rPr lang="zh-CN" altLang="en-US" sz="900">
                <a:solidFill>
                  <a:srgbClr val="FFC000"/>
                </a:solidFill>
              </a:rPr>
              <a:t>夏季休假</a:t>
            </a:r>
            <a:r>
              <a:rPr lang="en-US" altLang="zh-CN" sz="900">
                <a:solidFill>
                  <a:srgbClr val="FFC000"/>
                </a:solidFill>
              </a:rPr>
              <a:t> </a:t>
            </a:r>
            <a:r>
              <a:rPr lang="zh-CN" altLang="en-US" sz="900">
                <a:solidFill>
                  <a:srgbClr val="FFC000"/>
                </a:solidFill>
              </a:rPr>
              <a:t>（</a:t>
            </a:r>
            <a:r>
              <a:rPr lang="en-US" altLang="zh-CN" sz="900">
                <a:solidFill>
                  <a:srgbClr val="FFC000"/>
                </a:solidFill>
              </a:rPr>
              <a:t>7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27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~7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31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endParaRPr lang="en-US" altLang="zh-CN" sz="900">
              <a:solidFill>
                <a:srgbClr val="FFC000"/>
              </a:solidFill>
            </a:endParaRPr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pic>
        <p:nvPicPr>
          <p:cNvPr id="2" name="그래픽 13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76758" y="401477"/>
            <a:ext cx="695325" cy="809625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89230" y="1386840"/>
          <a:ext cx="11605895" cy="5239385"/>
        </p:xfrm>
        <a:graphic>
          <a:graphicData uri="http://schemas.openxmlformats.org/drawingml/2006/table">
            <a:tbl>
              <a:tblPr/>
              <a:tblGrid>
                <a:gridCol w="1657350"/>
                <a:gridCol w="1655445"/>
                <a:gridCol w="1657350"/>
                <a:gridCol w="1659890"/>
                <a:gridCol w="1656715"/>
                <a:gridCol w="1656715"/>
                <a:gridCol w="1662430"/>
              </a:tblGrid>
              <a:tr h="57531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06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844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06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70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>
                        <a:lnSpc>
                          <a:spcPct val="100000"/>
                        </a:lnSpc>
                        <a:buClrTx/>
                        <a:buSzTx/>
                        <a:buFontTx/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</a:rPr>
                        <a:t>后期毕业审核</a:t>
                      </a:r>
                      <a:endParaRPr lang="zh-CN" altLang="en-US" sz="1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后期毕业审核</a:t>
                      </a:r>
                      <a:endParaRPr lang="zh-CN" altLang="en-US" sz="1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78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277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学期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休学</a:t>
                      </a:r>
                      <a:r>
                        <a:rPr lang="en-US" altLang="zh-CN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*</a:t>
                      </a: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复学申请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  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光复节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14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799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代替公休日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 b="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毕业典礼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77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533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</a:rPr>
                        <a:t>2026-2学期选课，注册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2026-2学期选课，注册</a:t>
                      </a: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10021570" y="265430"/>
            <a:ext cx="1773555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8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7433310" y="433070"/>
            <a:ext cx="239077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后期毕业审核（</a:t>
            </a:r>
            <a:r>
              <a:rPr lang="en-US" altLang="zh-CN" sz="900">
                <a:solidFill>
                  <a:srgbClr val="FFC000"/>
                </a:solidFill>
              </a:rPr>
              <a:t>8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3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~8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月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7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日</a:t>
            </a:r>
            <a:r>
              <a:rPr lang="en-US" altLang="zh-CN" sz="900">
                <a:solidFill>
                  <a:srgbClr val="FFC000"/>
                </a:solidFill>
                <a:sym typeface="+mn-ea"/>
              </a:rPr>
              <a:t>)-</a:t>
            </a:r>
            <a:r>
              <a:rPr lang="zh-CN" altLang="en-US" sz="900">
                <a:solidFill>
                  <a:srgbClr val="FFC000"/>
                </a:solidFill>
                <a:sym typeface="+mn-ea"/>
              </a:rPr>
              <a:t>预计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光复节（</a:t>
            </a:r>
            <a:r>
              <a:rPr lang="en-US" altLang="zh-CN" sz="900">
                <a:solidFill>
                  <a:srgbClr val="FFC000"/>
                </a:solidFill>
              </a:rPr>
              <a:t>8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15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3.  </a:t>
            </a:r>
            <a:r>
              <a:rPr lang="zh-CN" altLang="en-US" sz="900">
                <a:solidFill>
                  <a:srgbClr val="FFC000"/>
                </a:solidFill>
              </a:rPr>
              <a:t>代替公休日（</a:t>
            </a:r>
            <a:r>
              <a:rPr lang="en-US" altLang="zh-CN" sz="900">
                <a:solidFill>
                  <a:srgbClr val="FFC000"/>
                </a:solidFill>
              </a:rPr>
              <a:t>8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17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4.  </a:t>
            </a:r>
            <a:r>
              <a:rPr lang="zh-CN" altLang="en-US" sz="900">
                <a:solidFill>
                  <a:srgbClr val="FFC000"/>
                </a:solidFill>
              </a:rPr>
              <a:t>毕业典礼（</a:t>
            </a:r>
            <a:r>
              <a:rPr lang="en-US" altLang="zh-CN" sz="900">
                <a:solidFill>
                  <a:srgbClr val="FFC000"/>
                </a:solidFill>
              </a:rPr>
              <a:t>8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21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5.  </a:t>
            </a:r>
            <a:r>
              <a:rPr lang="zh-CN" altLang="en-US" sz="900">
                <a:solidFill>
                  <a:srgbClr val="FFC000"/>
                </a:solidFill>
              </a:rPr>
              <a:t>选课</a:t>
            </a:r>
            <a:r>
              <a:rPr lang="en-US" altLang="zh-CN" sz="900">
                <a:solidFill>
                  <a:srgbClr val="FFC000"/>
                </a:solidFill>
              </a:rPr>
              <a:t> </a:t>
            </a:r>
            <a:r>
              <a:rPr lang="zh-CN" altLang="en-US" sz="900">
                <a:solidFill>
                  <a:srgbClr val="FFC000"/>
                </a:solidFill>
              </a:rPr>
              <a:t>（</a:t>
            </a:r>
            <a:r>
              <a:rPr lang="en-US" altLang="zh-CN" sz="900">
                <a:solidFill>
                  <a:srgbClr val="FFC000"/>
                </a:solidFill>
              </a:rPr>
              <a:t>8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24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~8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28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pic>
        <p:nvPicPr>
          <p:cNvPr id="19" name="그래픽 18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95479" y="474026"/>
            <a:ext cx="723900" cy="74295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89230" y="1386840"/>
          <a:ext cx="11605895" cy="5239385"/>
        </p:xfrm>
        <a:graphic>
          <a:graphicData uri="http://schemas.openxmlformats.org/drawingml/2006/table">
            <a:tbl>
              <a:tblPr/>
              <a:tblGrid>
                <a:gridCol w="1657350"/>
                <a:gridCol w="1655445"/>
                <a:gridCol w="1657350"/>
                <a:gridCol w="1659890"/>
                <a:gridCol w="1656715"/>
                <a:gridCol w="1656715"/>
                <a:gridCol w="1662430"/>
              </a:tblGrid>
              <a:tr h="57531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06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3  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844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开学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试听周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06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6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70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>
                        <a:lnSpc>
                          <a:spcPct val="110000"/>
                        </a:lnSpc>
                        <a:buClrTx/>
                        <a:buSzTx/>
                        <a:buFontTx/>
                      </a:pPr>
                      <a:r>
                        <a:rPr lang="zh-CN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试听周，申请提前毕业</a:t>
                      </a:r>
                      <a:endParaRPr 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申请提前毕业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78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277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课程更正，废讲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课程更正，废讲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  </a:t>
                      </a:r>
                      <a:endParaRPr lang="en-US" altLang="zh-CN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14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799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抛课</a:t>
                      </a:r>
                      <a:r>
                        <a:rPr lang="en-US" altLang="zh-CN" sz="1000" b="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 b="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抛课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中秋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 b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中秋</a:t>
                      </a:r>
                      <a:endParaRPr lang="zh-CN" altLang="en-US" sz="1000" b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algn="ctr">
                        <a:lnSpc>
                          <a:spcPct val="100000"/>
                        </a:lnSpc>
                        <a:buClrTx/>
                        <a:buSzTx/>
                        <a:buFontTx/>
                      </a:pPr>
                      <a:r>
                        <a:rPr lang="en-US" altLang="zh-CN" sz="24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中秋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775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5330"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10021570" y="265430"/>
            <a:ext cx="1773555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9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7433310" y="433070"/>
            <a:ext cx="239077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开学（</a:t>
            </a:r>
            <a:r>
              <a:rPr lang="en-US" altLang="zh-CN" sz="900">
                <a:solidFill>
                  <a:srgbClr val="FFC000"/>
                </a:solidFill>
              </a:rPr>
              <a:t>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试听周（</a:t>
            </a:r>
            <a:r>
              <a:rPr lang="en-US" altLang="zh-CN" sz="900">
                <a:solidFill>
                  <a:srgbClr val="FFC000"/>
                </a:solidFill>
              </a:rPr>
              <a:t>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7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3.  </a:t>
            </a:r>
            <a:r>
              <a:rPr lang="zh-CN" altLang="en-US" sz="900">
                <a:solidFill>
                  <a:srgbClr val="FFC000"/>
                </a:solidFill>
              </a:rPr>
              <a:t>申请提前毕业（</a:t>
            </a:r>
            <a:r>
              <a:rPr lang="en-US" altLang="zh-CN" sz="900">
                <a:solidFill>
                  <a:srgbClr val="FFC000"/>
                </a:solidFill>
              </a:rPr>
              <a:t>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7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11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4.  </a:t>
            </a:r>
            <a:r>
              <a:rPr lang="zh-CN" altLang="en-US" sz="900">
                <a:solidFill>
                  <a:srgbClr val="FFC000"/>
                </a:solidFill>
              </a:rPr>
              <a:t>课程更正，废讲（</a:t>
            </a:r>
            <a:r>
              <a:rPr lang="en-US" altLang="zh-CN" sz="900">
                <a:solidFill>
                  <a:srgbClr val="FFC000"/>
                </a:solidFill>
              </a:rPr>
              <a:t>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15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17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5.  </a:t>
            </a:r>
            <a:r>
              <a:rPr lang="zh-CN" altLang="en-US" sz="900">
                <a:solidFill>
                  <a:srgbClr val="FFC000"/>
                </a:solidFill>
              </a:rPr>
              <a:t>抛课</a:t>
            </a:r>
            <a:r>
              <a:rPr lang="en-US" altLang="zh-CN" sz="900">
                <a:solidFill>
                  <a:srgbClr val="FFC000"/>
                </a:solidFill>
              </a:rPr>
              <a:t> </a:t>
            </a:r>
            <a:r>
              <a:rPr lang="zh-CN" altLang="en-US" sz="900">
                <a:solidFill>
                  <a:srgbClr val="FFC000"/>
                </a:solidFill>
              </a:rPr>
              <a:t>（</a:t>
            </a:r>
            <a:r>
              <a:rPr lang="en-US" altLang="zh-CN" sz="900">
                <a:solidFill>
                  <a:srgbClr val="FFC000"/>
                </a:solidFill>
              </a:rPr>
              <a:t>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21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22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6.  </a:t>
            </a:r>
            <a:r>
              <a:rPr lang="zh-CN" altLang="en-US" sz="900">
                <a:solidFill>
                  <a:srgbClr val="FFC000"/>
                </a:solidFill>
              </a:rPr>
              <a:t>中秋（</a:t>
            </a:r>
            <a:r>
              <a:rPr lang="en-US" altLang="zh-CN" sz="900">
                <a:solidFill>
                  <a:srgbClr val="FFC000"/>
                </a:solidFill>
              </a:rPr>
              <a:t>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24</a:t>
            </a:r>
            <a:r>
              <a:rPr lang="zh-CN" altLang="en-US" sz="900">
                <a:solidFill>
                  <a:srgbClr val="FFC000"/>
                </a:solidFill>
              </a:rPr>
              <a:t>日</a:t>
            </a:r>
            <a:r>
              <a:rPr lang="en-US" altLang="zh-CN" sz="900">
                <a:solidFill>
                  <a:srgbClr val="FFC000"/>
                </a:solidFill>
              </a:rPr>
              <a:t>~9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26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pic>
        <p:nvPicPr>
          <p:cNvPr id="19" name="그래픽 18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95479" y="474026"/>
            <a:ext cx="723900" cy="74295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그림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08280" y="0"/>
            <a:ext cx="12400915" cy="6858000"/>
          </a:xfrm>
          <a:prstGeom prst="rect">
            <a:avLst/>
          </a:prstGeom>
        </p:spPr>
      </p:pic>
      <p:graphicFrame>
        <p:nvGraphicFramePr>
          <p:cNvPr id="11" name="内容占位符 10"/>
          <p:cNvGraphicFramePr/>
          <p:nvPr>
            <p:ph idx="1"/>
            <p:custDataLst>
              <p:tags r:id="rId2"/>
            </p:custDataLst>
          </p:nvPr>
        </p:nvGraphicFramePr>
        <p:xfrm>
          <a:off x="198120" y="1386840"/>
          <a:ext cx="11597005" cy="4914900"/>
        </p:xfrm>
        <a:graphic>
          <a:graphicData uri="http://schemas.openxmlformats.org/drawingml/2006/table">
            <a:tbl>
              <a:tblPr/>
              <a:tblGrid>
                <a:gridCol w="1656080"/>
                <a:gridCol w="1654175"/>
                <a:gridCol w="1656080"/>
                <a:gridCol w="1658620"/>
                <a:gridCol w="1655445"/>
                <a:gridCol w="1655445"/>
                <a:gridCol w="1661160"/>
              </a:tblGrid>
              <a:tr h="46037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日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一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三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四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五</a:t>
                      </a: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六</a:t>
                      </a:r>
                      <a:endParaRPr 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974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1 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464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   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开天节</a:t>
                      </a: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037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4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7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9</a:t>
                      </a:r>
                      <a:endPara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10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78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代替公休日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100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韩文节</a:t>
                      </a:r>
                      <a:endParaRPr lang="zh-CN" altLang="en-US" sz="100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037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11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12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15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17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101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             </a:t>
                      </a:r>
                      <a:r>
                        <a:rPr lang="en-US" alt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24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863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18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19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21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23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449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80808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80808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9905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28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29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30</a:t>
                      </a:r>
                      <a:endParaRPr lang="en-US" altLang="zh-CN" sz="2400" b="1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r>
                        <a:rPr lang="zh-CN" sz="1400" b="1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400" b="1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b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6560"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solidFill>
                            <a:srgbClr val="052372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 </a:t>
                      </a:r>
                      <a:endParaRPr lang="en-US" altLang="zh-CN" sz="1000">
                        <a:solidFill>
                          <a:srgbClr val="052372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altLang="en-US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未复学者开除学籍</a:t>
                      </a: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71755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rgbClr val="297FD5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　</a:t>
                      </a:r>
                      <a:endParaRPr lang="zh-CN" sz="1000">
                        <a:solidFill>
                          <a:srgbClr val="297FD5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9519285" y="265430"/>
            <a:ext cx="2275840" cy="13684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10</a:t>
            </a:r>
            <a:r>
              <a:rPr lang="zh-CN" altLang="en-US" sz="6600">
                <a:solidFill>
                  <a:srgbClr val="FFC000"/>
                </a:solidFill>
                <a:latin typeface="HYMyeongJo-Extra" panose="02030600000101010101" charset="-127"/>
                <a:ea typeface="HYMyeongJo-Extra" panose="02030600000101010101" charset="-127"/>
                <a:cs typeface="HYMyeongJo-Extra" panose="02030600000101010101" charset="-127"/>
              </a:rPr>
              <a:t>月</a:t>
            </a:r>
            <a:endParaRPr lang="en-US" altLang="zh-CN" sz="10000">
              <a:solidFill>
                <a:srgbClr val="052372"/>
              </a:solidFill>
              <a:latin typeface="HYMyeongJo-Extra" panose="02030600000101010101" charset="-127"/>
              <a:ea typeface="HYMyeongJo-Extra" panose="02030600000101010101" charset="-127"/>
              <a:cs typeface="HYMyeongJo-Extra" panose="02030600000101010101" charset="-127"/>
            </a:endParaRPr>
          </a:p>
          <a:p>
            <a:pPr marL="0" indent="0" algn="r" defTabSz="266700" latinLnBrk="1"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/>
          </a:p>
        </p:txBody>
      </p:sp>
      <p:grpSp>
        <p:nvGrpSpPr>
          <p:cNvPr id="14" name="그룹 8"/>
          <p:cNvGrpSpPr/>
          <p:nvPr/>
        </p:nvGrpSpPr>
        <p:grpSpPr>
          <a:xfrm>
            <a:off x="559435" y="401320"/>
            <a:ext cx="3808095" cy="815340"/>
            <a:chOff x="-744547" y="3808425"/>
            <a:chExt cx="1904215" cy="407407"/>
          </a:xfrm>
        </p:grpSpPr>
        <p:pic>
          <p:nvPicPr>
            <p:cNvPr id="15" name="그래픽 5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744547" y="3808425"/>
              <a:ext cx="395766" cy="407407"/>
            </a:xfrm>
            <a:prstGeom prst="rect">
              <a:avLst/>
            </a:prstGeom>
          </p:spPr>
        </p:pic>
        <p:pic>
          <p:nvPicPr>
            <p:cNvPr id="16" name="그래픽 6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5189" y="3858271"/>
              <a:ext cx="1444857" cy="307175"/>
            </a:xfrm>
            <a:prstGeom prst="rect">
              <a:avLst/>
            </a:prstGeom>
          </p:spPr>
        </p:pic>
        <p:pic>
          <p:nvPicPr>
            <p:cNvPr id="33" name="그래픽 32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70373" y="4022919"/>
              <a:ext cx="368808" cy="69152"/>
            </a:xfrm>
            <a:prstGeom prst="rect">
              <a:avLst/>
            </a:prstGeom>
          </p:spPr>
        </p:pic>
      </p:grpSp>
      <p:pic>
        <p:nvPicPr>
          <p:cNvPr id="5" name="그래픽 15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95482" y="294798"/>
            <a:ext cx="714375" cy="84772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7433310" y="427990"/>
            <a:ext cx="239077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00">
                <a:solidFill>
                  <a:srgbClr val="FFC000"/>
                </a:solidFill>
              </a:rPr>
              <a:t>1.  </a:t>
            </a:r>
            <a:r>
              <a:rPr lang="zh-CN" altLang="en-US" sz="900">
                <a:solidFill>
                  <a:srgbClr val="FFC000"/>
                </a:solidFill>
              </a:rPr>
              <a:t>开天节（</a:t>
            </a:r>
            <a:r>
              <a:rPr lang="en-US" altLang="zh-CN" sz="900">
                <a:solidFill>
                  <a:srgbClr val="FFC000"/>
                </a:solidFill>
              </a:rPr>
              <a:t>10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3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2.  </a:t>
            </a:r>
            <a:r>
              <a:rPr lang="zh-CN" altLang="en-US" sz="900">
                <a:solidFill>
                  <a:srgbClr val="FFC000"/>
                </a:solidFill>
              </a:rPr>
              <a:t>代替公休日（</a:t>
            </a:r>
            <a:r>
              <a:rPr lang="en-US" altLang="zh-CN" sz="900">
                <a:solidFill>
                  <a:srgbClr val="FFC000"/>
                </a:solidFill>
              </a:rPr>
              <a:t>10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5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3.  </a:t>
            </a:r>
            <a:r>
              <a:rPr lang="zh-CN" altLang="en-US" sz="900">
                <a:solidFill>
                  <a:srgbClr val="FFC000"/>
                </a:solidFill>
              </a:rPr>
              <a:t>韩文节（</a:t>
            </a:r>
            <a:r>
              <a:rPr lang="en-US" altLang="zh-CN" sz="900">
                <a:solidFill>
                  <a:srgbClr val="FFC000"/>
                </a:solidFill>
              </a:rPr>
              <a:t>10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9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en-US" altLang="zh-CN" sz="900">
              <a:solidFill>
                <a:srgbClr val="FFC000"/>
              </a:solidFill>
            </a:endParaRPr>
          </a:p>
          <a:p>
            <a:r>
              <a:rPr lang="en-US" altLang="zh-CN" sz="900">
                <a:solidFill>
                  <a:srgbClr val="FFC000"/>
                </a:solidFill>
              </a:rPr>
              <a:t>4.  </a:t>
            </a:r>
            <a:r>
              <a:rPr lang="zh-CN" altLang="en-US" sz="900">
                <a:solidFill>
                  <a:srgbClr val="FFC000"/>
                </a:solidFill>
              </a:rPr>
              <a:t>未复学者开除学籍（</a:t>
            </a:r>
            <a:r>
              <a:rPr lang="en-US" altLang="zh-CN" sz="900">
                <a:solidFill>
                  <a:srgbClr val="FFC000"/>
                </a:solidFill>
              </a:rPr>
              <a:t>10</a:t>
            </a:r>
            <a:r>
              <a:rPr lang="zh-CN" altLang="en-US" sz="900">
                <a:solidFill>
                  <a:srgbClr val="FFC000"/>
                </a:solidFill>
              </a:rPr>
              <a:t>月</a:t>
            </a:r>
            <a:r>
              <a:rPr lang="en-US" altLang="zh-CN" sz="900">
                <a:solidFill>
                  <a:srgbClr val="FFC000"/>
                </a:solidFill>
              </a:rPr>
              <a:t>27</a:t>
            </a:r>
            <a:r>
              <a:rPr lang="zh-CN" altLang="en-US" sz="900">
                <a:solidFill>
                  <a:srgbClr val="FFC000"/>
                </a:solidFill>
              </a:rPr>
              <a:t>日）</a:t>
            </a:r>
            <a:endParaRPr lang="zh-CN" altLang="en-US" sz="900">
              <a:solidFill>
                <a:srgbClr val="FFC000"/>
              </a:solidFill>
            </a:endParaRPr>
          </a:p>
          <a:p>
            <a:endParaRPr lang="zh-CN" altLang="en-US" sz="900">
              <a:solidFill>
                <a:srgbClr val="FFC000"/>
              </a:solidFill>
            </a:endParaRPr>
          </a:p>
        </p:txBody>
      </p:sp>
    </p:spTree>
    <p:custDataLst>
      <p:tags r:id="rId1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INDEX" val="3"/>
  <p:tag name="KSO_WM_UNIT_TYPE" val="j"/>
  <p:tag name="KSO_WM_BEAUTIFY_FLAG" val="#wm#"/>
</p:tagLst>
</file>

<file path=ppt/tags/tag6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添加文档标题"/>
  <p:tag name="KSO_WM_UNIT_ID" val="custom20235842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5842"/>
  <p:tag name="KSO_WM_TEMPLATE_CATEGORY" val="custom"/>
  <p:tag name="KSO_WM_UNIT_ISCONTENTSTITLE" val="0"/>
  <p:tag name="KSO_WM_UNIT_TEXT_TYPE" val="1"/>
</p:tagLst>
</file>

<file path=ppt/tags/tag67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5842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5842"/>
  <p:tag name="KSO_WM_TEMPLATE_CATEGORY" val="custom"/>
</p:tagLst>
</file>

<file path=ppt/tags/tag68.xml><?xml version="1.0" encoding="utf-8"?>
<p:tagLst xmlns:p="http://schemas.openxmlformats.org/presentationml/2006/main">
  <p:tag name="KSO_WM_UNIT_INDEX" val="2"/>
  <p:tag name="KSO_WM_UNIT_TYPE" val="j"/>
  <p:tag name="KSO_WM_BEAUTIFY_FLAG" val="#wm#"/>
</p:tagLst>
</file>

<file path=ppt/tags/tag6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39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39"/>
  <p:tag name="KSO_WM_TEMPLATE_CATEGORY" val="custom"/>
  <p:tag name="KSO_WM_UNIT_ISCONTENTSTITLE" val="0"/>
  <p:tag name="KSO_WM_UNIT_VALUE" val="10"/>
  <p:tag name="KSO_WM_UNIT_PRESET_TEXT" val="单击添加文档标题"/>
  <p:tag name="KSO_WM_UNIT_TEXT_TYPE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8639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39"/>
  <p:tag name="KSO_WM_TEMPLATE_CATEGORY" val="custom"/>
  <p:tag name="KSO_WM_UNIT_TEXT_LAYER_COUNT" val="1"/>
  <p:tag name="KSO_WM_UNIT_VALUE" val="8"/>
  <p:tag name="KSO_WM_UNIT_PRESET_TEXT" val="汇报人：WPS"/>
  <p:tag name="KSO_WM_UNIT_TEXT_TYPE" val="1"/>
</p:tagLst>
</file>

<file path=ppt/tags/tag7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3.xml><?xml version="1.0" encoding="utf-8"?>
<p:tagLst xmlns:p="http://schemas.openxmlformats.org/presentationml/2006/main">
  <p:tag name="TABLE_ENDDRAG_ORIGIN_RECT" val="913*405"/>
  <p:tag name="TABLE_ENDDRAG_RECT" val="15*109*913*405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TABLE_ENDDRAG_ORIGIN_RECT" val="913*402"/>
  <p:tag name="TABLE_ENDDRAG_RECT" val="15*109*913*402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TABLE_ENDDRAG_ORIGIN_RECT" val="913*405"/>
  <p:tag name="TABLE_ENDDRAG_RECT" val="15*109*913*405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TABLE_ENDDRAG_ORIGIN_RECT" val="919*430"/>
  <p:tag name="TABLE_ENDDRAG_RECT" val="16*106*919*430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TABLE_ENDDRAG_ORIGIN_RECT" val="913*396"/>
  <p:tag name="TABLE_ENDDRAG_RECT" val="14*109*913*396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TABLE_ENDDRAG_ORIGIN_RECT" val="913*414"/>
  <p:tag name="TABLE_ENDDRAG_RECT" val="14*109*913*414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TABLE_ENDDRAG_ORIGIN_RECT" val="913*414"/>
  <p:tag name="TABLE_ENDDRAG_RECT" val="14*109*913*414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TABLE_ENDDRAG_ORIGIN_RECT" val="913*402"/>
  <p:tag name="TABLE_ENDDRAG_RECT" val="15*109*913*402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TABLE_ENDDRAG_ORIGIN_RECT" val="913*405"/>
  <p:tag name="TABLE_ENDDRAG_RECT" val="15*109*913*405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TABLE_ENDDRAG_ORIGIN_RECT" val="913*405"/>
  <p:tag name="TABLE_ENDDRAG_RECT" val="15*109*913*405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5.xml><?xml version="1.0" encoding="utf-8"?>
<p:tagLst xmlns:p="http://schemas.openxmlformats.org/presentationml/2006/main">
  <p:tag name="TABLE_ENDDRAG_ORIGIN_RECT" val="913*405"/>
  <p:tag name="TABLE_ENDDRAG_RECT" val="15*109*913*405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7.xml><?xml version="1.0" encoding="utf-8"?>
<p:tagLst xmlns:p="http://schemas.openxmlformats.org/presentationml/2006/main">
  <p:tag name="TABLE_ENDDRAG_ORIGIN_RECT" val="919*430"/>
  <p:tag name="TABLE_ENDDRAG_RECT" val="16*106*919*430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3089</Words>
  <Application>WPS 演示</Application>
  <PresentationFormat>宽屏</PresentationFormat>
  <Paragraphs>1646</Paragraphs>
  <Slides>13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宋体</vt:lpstr>
      <vt:lpstr>Wingdings</vt:lpstr>
      <vt:lpstr>Wingdings</vt:lpstr>
      <vt:lpstr>汉仪综艺体简</vt:lpstr>
      <vt:lpstr>微软雅黑</vt:lpstr>
      <vt:lpstr>HYMyeongJo-Extra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大邱加图力大学</cp:lastModifiedBy>
  <cp:revision>185</cp:revision>
  <dcterms:created xsi:type="dcterms:W3CDTF">2019-06-19T02:08:00Z</dcterms:created>
  <dcterms:modified xsi:type="dcterms:W3CDTF">2025-12-08T07:17:23Z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55123F4A63CA4B4E85D84A6875B47B14_12</vt:lpwstr>
  </property>
</Properties>
</file>